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462" r:id="rId3"/>
    <p:sldId id="2464" r:id="rId4"/>
    <p:sldId id="2510" r:id="rId5"/>
    <p:sldId id="2511" r:id="rId6"/>
    <p:sldId id="2512" r:id="rId7"/>
    <p:sldId id="2465" r:id="rId8"/>
    <p:sldId id="2483" r:id="rId9"/>
    <p:sldId id="2467" r:id="rId10"/>
    <p:sldId id="2486" r:id="rId11"/>
    <p:sldId id="251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99" d="100"/>
          <a:sy n="99" d="100"/>
        </p:scale>
        <p:origin x="63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5072E-162D-46ED-A5CB-0F20C9B31254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2DBAB-E6F2-40CE-A001-719C7DCF3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88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8832-86D4-4947-8176-9676E6075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9865E3-B08D-4732-A38B-3409D76F8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A9418-3CBF-4798-A546-24E43381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2EEC94F7-949D-476A-A216-B4C0495AF0A9}" type="datetime1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EEFF0-B2DE-45BE-8B10-34269A080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6295" y="6489700"/>
            <a:ext cx="5466303" cy="365125"/>
          </a:xfrm>
        </p:spPr>
        <p:txBody>
          <a:bodyPr/>
          <a:lstStyle>
            <a:lvl1pPr>
              <a:defRPr sz="1400" b="1"/>
            </a:lvl1pPr>
          </a:lstStyle>
          <a:p>
            <a:r>
              <a:rPr lang="en-US" dirty="0"/>
              <a:t>Gemini SES MDI SDPi+FHIR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6CA50-B382-4AF6-8AB1-692077630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473825"/>
            <a:ext cx="742950" cy="365125"/>
          </a:xfrm>
        </p:spPr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B8D614-3C4D-4A4B-A272-824F496CAD9E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886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BAB55-26D0-4B7B-A874-92F7DE2E7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6"/>
            <a:ext cx="10515600" cy="80645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87585-9381-4D7F-A416-19E21B41D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45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D144F-2655-4F97-A8F9-26E3CD6CD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9700"/>
            <a:ext cx="12191999" cy="365125"/>
          </a:xfrm>
        </p:spPr>
        <p:txBody>
          <a:bodyPr/>
          <a:lstStyle>
            <a:lvl1pPr>
              <a:defRPr sz="14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Gemini SES MDI SDPi+FHIR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99EC5-F4DE-431B-B01F-AE3FF2F2D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9474" y="6489700"/>
            <a:ext cx="1152525" cy="365125"/>
          </a:xfrm>
        </p:spPr>
        <p:txBody>
          <a:bodyPr/>
          <a:lstStyle>
            <a:lvl1pPr>
              <a:defRPr sz="1400">
                <a:solidFill>
                  <a:srgbClr val="002060"/>
                </a:solidFill>
              </a:defRPr>
            </a:lvl1pPr>
          </a:lstStyle>
          <a:p>
            <a:fld id="{4B2B13E8-E2F1-42A7-A4D7-4750DA1EC71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57021D-A398-4F40-8099-3EB3AA14C4EC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89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9B27-28FD-453E-A773-9C10682FE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62379-3603-4E5F-AE5C-1D826787F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06C67-9C62-414A-9087-770C753D2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7C7B-DB6C-4979-B431-8A70B6AA02C0}" type="datetime1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CE0E8-356B-46B5-BC36-A6AF2F8B6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en-US" dirty="0"/>
              <a:t>Gemini SES MDI SDPi+FHIR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9F6F2-910F-4EDC-8B76-5C896DF2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2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29105-658A-4D81-A1BF-3E9CBEAB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63D6-0186-4A59-9AB3-265381E8B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B8C52C-C176-46A7-A19F-DE6D3D98B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812F2-D2DF-466A-9C9C-E552B94AD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B30D-439E-4AB2-AA68-B23618995FD5}" type="datetime1">
              <a:rPr lang="en-US" smtClean="0"/>
              <a:t>5/27/2021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6BDDF-C3B6-469E-8861-3B31FCD1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DDF076B-0598-4AD3-8494-AB00E7228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en-US" dirty="0"/>
              <a:t>Gemini SES MDI SDPi+FHIR Project</a:t>
            </a:r>
          </a:p>
        </p:txBody>
      </p:sp>
    </p:spTree>
    <p:extLst>
      <p:ext uri="{BB962C8B-B14F-4D97-AF65-F5344CB8AC3E}">
        <p14:creationId xmlns:p14="http://schemas.microsoft.com/office/powerpoint/2010/main" val="1119038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72E5-AF6C-4DC0-8911-5A723BB51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6AE85-BA2E-4F40-9A21-95E1F9559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8AABE-0F1C-4BD7-AB7C-3640E41F2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3C055A-EB08-460B-8C1F-51C3147A7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F58FB-6FB1-4CE8-B50A-F6B00121DF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DA8226-2A81-4396-824D-9A731A9D4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80575-BBBA-48FF-AA29-1886450D5040}" type="datetime1">
              <a:rPr lang="en-US" smtClean="0"/>
              <a:t>5/27/2021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75BB0B-FF0F-4B8C-836E-086D1DB38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9AB1E71-A5CA-45B3-8FB4-5082FBA60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en-US" dirty="0"/>
              <a:t>Gemini SES MDI SDPi+FHIR Project</a:t>
            </a:r>
          </a:p>
        </p:txBody>
      </p:sp>
    </p:spTree>
    <p:extLst>
      <p:ext uri="{BB962C8B-B14F-4D97-AF65-F5344CB8AC3E}">
        <p14:creationId xmlns:p14="http://schemas.microsoft.com/office/powerpoint/2010/main" val="42541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8A77-C05E-4F82-9883-D5498B86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77F331-9EBC-4DA5-9FCF-65CC9DE3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974"/>
            <a:ext cx="2743200" cy="365125"/>
          </a:xfrm>
        </p:spPr>
        <p:txBody>
          <a:bodyPr/>
          <a:lstStyle/>
          <a:p>
            <a:fld id="{BC5FA200-2376-48FE-AF10-E289A555E233}" type="datetime1">
              <a:rPr lang="en-US" smtClean="0"/>
              <a:t>5/27/2021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6807D-4067-49EC-9ED7-C63745C9A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6974"/>
            <a:ext cx="2743200" cy="365125"/>
          </a:xfrm>
        </p:spPr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6173A8-E1E4-4CB0-9A52-143E254E83C7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2855EC3-8247-43A9-AEB1-7840A4A6D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489700"/>
            <a:ext cx="5029200" cy="365125"/>
          </a:xfrm>
        </p:spPr>
        <p:txBody>
          <a:bodyPr/>
          <a:lstStyle/>
          <a:p>
            <a:r>
              <a:rPr lang="en-US" dirty="0"/>
              <a:t>Gemini SES MDI SDPi+FHIR Project</a:t>
            </a:r>
          </a:p>
        </p:txBody>
      </p:sp>
    </p:spTree>
    <p:extLst>
      <p:ext uri="{BB962C8B-B14F-4D97-AF65-F5344CB8AC3E}">
        <p14:creationId xmlns:p14="http://schemas.microsoft.com/office/powerpoint/2010/main" val="324756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0191F3-7974-4507-85DC-0AD15A0E4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3C7E2-5F5A-44A4-9515-26CB28336B65}" type="datetime1">
              <a:rPr lang="en-US" smtClean="0"/>
              <a:t>5/27/2021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AF79F-8611-4D62-949D-C3FADF5D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8B704-C3F2-4ABA-AF5A-CA4814815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en-US" dirty="0"/>
              <a:t>Gemini SES MDI SDPi+FHIR Project</a:t>
            </a:r>
          </a:p>
        </p:txBody>
      </p:sp>
    </p:spTree>
    <p:extLst>
      <p:ext uri="{BB962C8B-B14F-4D97-AF65-F5344CB8AC3E}">
        <p14:creationId xmlns:p14="http://schemas.microsoft.com/office/powerpoint/2010/main" val="2108496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353381-62E1-4F6B-9985-142C8B59B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BEF89-C9CE-457B-B340-403D63CC7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5FEBF-27C7-4DCF-99DB-0588095513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66822-F1C2-4EED-8632-36F6A3080457}" type="datetime1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DBAAA-1CA8-4777-9CB8-53C88F1EC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SES SDC-SDPi Device Interoperability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60CA7-BF79-4458-A0AC-A964A3847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B13E8-E2F1-42A7-A4D7-4750DA1EC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1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hl7.org/x/JQ7xB" TargetMode="External"/><Relationship Id="rId2" Type="http://schemas.openxmlformats.org/officeDocument/2006/relationships/hyperlink" Target="https://confluence.hl7.org/x/PA3PBQ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hyperlink" Target="https://confluence.hl7.org/x/Xzf9Aw" TargetMode="External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oM3yaa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nfluence.hl7.org/x/Xzf9Aw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onfluence.hl7.org/x/wZqfBg" TargetMode="External"/><Relationship Id="rId3" Type="http://schemas.openxmlformats.org/officeDocument/2006/relationships/hyperlink" Target="https://confluence.hl7.org/x/KA7xB" TargetMode="External"/><Relationship Id="rId7" Type="http://schemas.openxmlformats.org/officeDocument/2006/relationships/hyperlink" Target="https://confluence.hl7.org/x/0yPxB" TargetMode="External"/><Relationship Id="rId2" Type="http://schemas.openxmlformats.org/officeDocument/2006/relationships/hyperlink" Target="https://confluence.hl7.org/x/aojGB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nfluence.hl7.org/x/oJGHBg" TargetMode="External"/><Relationship Id="rId11" Type="http://schemas.openxmlformats.org/officeDocument/2006/relationships/hyperlink" Target="https://confluence.hl7.org/x/4Y_HBg" TargetMode="External"/><Relationship Id="rId5" Type="http://schemas.openxmlformats.org/officeDocument/2006/relationships/hyperlink" Target="https://confluence.hl7.org/x/VouHBg" TargetMode="External"/><Relationship Id="rId10" Type="http://schemas.openxmlformats.org/officeDocument/2006/relationships/hyperlink" Target="https://confluence.hl7.org/x/m2PPBQ" TargetMode="External"/><Relationship Id="rId4" Type="http://schemas.openxmlformats.org/officeDocument/2006/relationships/hyperlink" Target="https://confluence.hl7.org/x/YAZxBg" TargetMode="External"/><Relationship Id="rId9" Type="http://schemas.openxmlformats.org/officeDocument/2006/relationships/hyperlink" Target="https://confluence.hl7.org/x/09R7BQ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9F2307A-9783-493F-B188-F551BA2B6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6101" y="6440994"/>
            <a:ext cx="5496448" cy="413832"/>
          </a:xfrm>
        </p:spPr>
        <p:txBody>
          <a:bodyPr/>
          <a:lstStyle/>
          <a:p>
            <a:r>
              <a:rPr lang="en-US" dirty="0"/>
              <a:t>Gemini SES MDI SDPi+FHIR Project</a:t>
            </a:r>
          </a:p>
        </p:txBody>
      </p:sp>
      <p:pic>
        <p:nvPicPr>
          <p:cNvPr id="14" name="Picture 2" descr="Bildergebnis für fhir">
            <a:extLst>
              <a:ext uri="{FF2B5EF4-FFF2-40B4-BE49-F238E27FC236}">
                <a16:creationId xmlns:a16="http://schemas.microsoft.com/office/drawing/2014/main" id="{7249CB08-62FC-4201-B007-578DCF81E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97" y="440480"/>
            <a:ext cx="4111479" cy="9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ornet.org/wp-content/uploads/2019/04/SDC_black_600x600.jpg">
            <a:extLst>
              <a:ext uri="{FF2B5EF4-FFF2-40B4-BE49-F238E27FC236}">
                <a16:creationId xmlns:a16="http://schemas.microsoft.com/office/drawing/2014/main" id="{DF501A10-9995-4E9E-B383-AE5D7223F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3" b="26155"/>
          <a:stretch/>
        </p:blipFill>
        <p:spPr bwMode="auto">
          <a:xfrm>
            <a:off x="8707206" y="441710"/>
            <a:ext cx="2460997" cy="110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9F9B21B1-78D1-4557-A551-4ECF2D1D9314}"/>
              </a:ext>
            </a:extLst>
          </p:cNvPr>
          <p:cNvSpPr txBox="1">
            <a:spLocks/>
          </p:cNvSpPr>
          <p:nvPr/>
        </p:nvSpPr>
        <p:spPr>
          <a:xfrm>
            <a:off x="1064831" y="6013835"/>
            <a:ext cx="4111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FHIR is a trademark of Health Level 7, International.</a:t>
            </a:r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2830B081-398A-425E-8232-216E64E97ECB}"/>
              </a:ext>
            </a:extLst>
          </p:cNvPr>
          <p:cNvSpPr txBox="1">
            <a:spLocks/>
          </p:cNvSpPr>
          <p:nvPr/>
        </p:nvSpPr>
        <p:spPr>
          <a:xfrm>
            <a:off x="6238874" y="6013835"/>
            <a:ext cx="367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SDC is a registered trademark of OR.NET</a:t>
            </a:r>
          </a:p>
        </p:txBody>
      </p:sp>
      <p:pic>
        <p:nvPicPr>
          <p:cNvPr id="20" name="Picture 2" descr="https://ornet.org/wp-content/uploads/2019/04/Logo_gro%C3%9F.jpg">
            <a:extLst>
              <a:ext uri="{FF2B5EF4-FFF2-40B4-BE49-F238E27FC236}">
                <a16:creationId xmlns:a16="http://schemas.microsoft.com/office/drawing/2014/main" id="{90B40514-FF24-4A3A-A94E-F7DBF1D7D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023" y="5903097"/>
            <a:ext cx="2423977" cy="58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E06D206-129B-45F7-9F7D-FE93F4FF8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06383"/>
            <a:ext cx="12192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IHE-HL7 Gemini MDI SDPi+FHIR – 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i="1" dirty="0">
                <a:solidFill>
                  <a:srgbClr val="0070C0"/>
                </a:solidFill>
              </a:rPr>
              <a:t>Project Update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6BA54BC2-CD7A-4CFA-B37F-0FC1A06FB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33707"/>
            <a:ext cx="12192000" cy="1704014"/>
          </a:xfrm>
        </p:spPr>
        <p:txBody>
          <a:bodyPr>
            <a:normAutofit/>
          </a:bodyPr>
          <a:lstStyle/>
          <a:p>
            <a:r>
              <a:rPr lang="en-US" sz="2800" b="1" i="1" dirty="0">
                <a:solidFill>
                  <a:srgbClr val="0070C0"/>
                </a:solidFill>
              </a:rPr>
              <a:t>for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Joint IEEE / HL7 / IHE Working Group Meetings </a:t>
            </a:r>
          </a:p>
          <a:p>
            <a:r>
              <a:rPr lang="en-US" sz="2800" b="1" i="1" dirty="0">
                <a:solidFill>
                  <a:srgbClr val="FF0000"/>
                </a:solidFill>
              </a:rPr>
              <a:t>2021.05.26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FF249E-1C22-4FAE-B9BD-76CECEAFD610}"/>
              </a:ext>
            </a:extLst>
          </p:cNvPr>
          <p:cNvGrpSpPr/>
          <p:nvPr/>
        </p:nvGrpSpPr>
        <p:grpSpPr>
          <a:xfrm>
            <a:off x="2914581" y="5085346"/>
            <a:ext cx="6359488" cy="897050"/>
            <a:chOff x="2271937" y="5006047"/>
            <a:chExt cx="6359488" cy="897050"/>
          </a:xfrm>
        </p:grpSpPr>
        <p:pic>
          <p:nvPicPr>
            <p:cNvPr id="22" name="Picture 2" descr="Image result for iec logo">
              <a:extLst>
                <a:ext uri="{FF2B5EF4-FFF2-40B4-BE49-F238E27FC236}">
                  <a16:creationId xmlns:a16="http://schemas.microsoft.com/office/drawing/2014/main" id="{04EBF6BE-B5AC-4436-92CD-439368517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9585" y="5058422"/>
              <a:ext cx="804863" cy="80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Image result for ieee logo">
              <a:extLst>
                <a:ext uri="{FF2B5EF4-FFF2-40B4-BE49-F238E27FC236}">
                  <a16:creationId xmlns:a16="http://schemas.microsoft.com/office/drawing/2014/main" id="{BE5DA15F-F5E1-4F23-B167-B81B57DDB7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278"/>
            <a:stretch/>
          </p:blipFill>
          <p:spPr bwMode="auto">
            <a:xfrm>
              <a:off x="2271937" y="5006047"/>
              <a:ext cx="1436915" cy="89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01BB44A9-FF44-4161-9339-33CE81C0D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5229" y="5040827"/>
              <a:ext cx="1997979" cy="848121"/>
            </a:xfrm>
            <a:prstGeom prst="rect">
              <a:avLst/>
            </a:prstGeom>
          </p:spPr>
        </p:pic>
        <p:pic>
          <p:nvPicPr>
            <p:cNvPr id="10" name="Picture 9" descr="A picture containing building, light, window&#10;&#10;Description automatically generated">
              <a:extLst>
                <a:ext uri="{FF2B5EF4-FFF2-40B4-BE49-F238E27FC236}">
                  <a16:creationId xmlns:a16="http://schemas.microsoft.com/office/drawing/2014/main" id="{4C4C7504-6B0E-4F41-AF7A-A8B60FFC5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0825" y="5062455"/>
              <a:ext cx="990600" cy="804863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7430611-FFAE-4D7D-8207-A5CFBD5CC5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63" y="523333"/>
            <a:ext cx="2460997" cy="8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47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93F8-3829-4D20-8558-94E16717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3819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Gemini </a:t>
            </a:r>
            <a:r>
              <a:rPr lang="en-US" dirty="0" err="1">
                <a:solidFill>
                  <a:srgbClr val="0070C0"/>
                </a:solidFill>
              </a:rPr>
              <a:t>SDPi+FHIR</a:t>
            </a:r>
            <a:r>
              <a:rPr lang="en-US" dirty="0">
                <a:solidFill>
                  <a:srgbClr val="0070C0"/>
                </a:solidFill>
              </a:rPr>
              <a:t>:  </a:t>
            </a:r>
            <a:r>
              <a:rPr lang="en-US" i="1" dirty="0">
                <a:solidFill>
                  <a:srgbClr val="0070C0"/>
                </a:solidFill>
              </a:rPr>
              <a:t>Planning 2021 &amp; Beyond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CFBC5-2606-4410-8A73-816F486E8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Footer Placeholder 8">
            <a:extLst>
              <a:ext uri="{FF2B5EF4-FFF2-40B4-BE49-F238E27FC236}">
                <a16:creationId xmlns:a16="http://schemas.microsoft.com/office/drawing/2014/main" id="{22028620-180A-4ABB-BAB9-5C11BBD64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6101" y="6440994"/>
            <a:ext cx="5496448" cy="413832"/>
          </a:xfrm>
        </p:spPr>
        <p:txBody>
          <a:bodyPr/>
          <a:lstStyle/>
          <a:p>
            <a:r>
              <a:rPr lang="fr-FR" dirty="0"/>
              <a:t>Gemini SES MDI </a:t>
            </a:r>
            <a:r>
              <a:rPr lang="fr-FR" dirty="0" err="1"/>
              <a:t>SDPi+FHIR</a:t>
            </a:r>
            <a:r>
              <a:rPr lang="fr-FR" dirty="0"/>
              <a:t>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32E50-94A9-441E-98D3-1CDFF816CD95}"/>
              </a:ext>
            </a:extLst>
          </p:cNvPr>
          <p:cNvSpPr txBox="1"/>
          <p:nvPr/>
        </p:nvSpPr>
        <p:spPr>
          <a:xfrm>
            <a:off x="683392" y="1277715"/>
            <a:ext cx="11508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3-5 Year strategic planning to be updated by end June ‘21 						</a:t>
            </a:r>
            <a:r>
              <a:rPr lang="en-US" sz="2000" dirty="0"/>
              <a:t>(see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https://confluence.hl7.org/x/PA3PBQ</a:t>
            </a:r>
            <a:r>
              <a:rPr lang="en-US" sz="2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ACEA4-BCBB-4530-9BFB-94B4339AAEA2}"/>
              </a:ext>
            </a:extLst>
          </p:cNvPr>
          <p:cNvSpPr txBox="1"/>
          <p:nvPr/>
        </p:nvSpPr>
        <p:spPr>
          <a:xfrm>
            <a:off x="683392" y="2901005"/>
            <a:ext cx="115086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General goals remain (though timeline may be tweaked):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70C0"/>
                </a:solidFill>
              </a:rPr>
              <a:t>Publish </a:t>
            </a:r>
            <a:r>
              <a:rPr lang="en-US" sz="2400" dirty="0" err="1">
                <a:solidFill>
                  <a:srgbClr val="0070C0"/>
                </a:solidFill>
              </a:rPr>
              <a:t>SDPi</a:t>
            </a:r>
            <a:r>
              <a:rPr lang="en-US" sz="2400" dirty="0">
                <a:solidFill>
                  <a:srgbClr val="0070C0"/>
                </a:solidFill>
              </a:rPr>
              <a:t> Supplement 1.0 by end Q3 ‘21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70C0"/>
                </a:solidFill>
              </a:rPr>
              <a:t>Virtual CAT by end ’21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70C0"/>
                </a:solidFill>
              </a:rPr>
              <a:t>2+ CATs in ‘22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70C0"/>
                </a:solidFill>
              </a:rPr>
              <a:t>HIMSS’22 Showcase Demonstration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70C0"/>
                </a:solidFill>
              </a:rPr>
              <a:t>SDPi</a:t>
            </a:r>
            <a:r>
              <a:rPr lang="en-US" sz="2400" dirty="0">
                <a:solidFill>
                  <a:srgbClr val="0070C0"/>
                </a:solidFill>
              </a:rPr>
              <a:t> Supplement 2.0 Q2 ‘22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70C0"/>
                </a:solidFill>
              </a:rPr>
              <a:t>SDPi</a:t>
            </a:r>
            <a:r>
              <a:rPr lang="en-US" sz="2400" dirty="0">
                <a:solidFill>
                  <a:srgbClr val="0070C0"/>
                </a:solidFill>
              </a:rPr>
              <a:t> PAT/FHIR CAT events every 1-2 months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1EA6E-7C9E-4A2F-A9BC-6DE33A584E63}"/>
              </a:ext>
            </a:extLst>
          </p:cNvPr>
          <p:cNvSpPr txBox="1"/>
          <p:nvPr/>
        </p:nvSpPr>
        <p:spPr>
          <a:xfrm>
            <a:off x="683392" y="2166893"/>
            <a:ext cx="11508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Work streams &amp; objectives same as identified in January ‘21 Update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9D34F2-D409-48A1-A8AE-128EDE78A5C6}"/>
              </a:ext>
            </a:extLst>
          </p:cNvPr>
          <p:cNvSpPr txBox="1"/>
          <p:nvPr/>
        </p:nvSpPr>
        <p:spPr>
          <a:xfrm>
            <a:off x="683392" y="5851108"/>
            <a:ext cx="11508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Join Gemini </a:t>
            </a:r>
            <a:r>
              <a:rPr lang="en-US" sz="2400" dirty="0" err="1">
                <a:solidFill>
                  <a:srgbClr val="0070C0"/>
                </a:solidFill>
              </a:rPr>
              <a:t>SDPi+FHIR</a:t>
            </a:r>
            <a:r>
              <a:rPr lang="en-US" sz="2400" dirty="0">
                <a:solidFill>
                  <a:srgbClr val="0070C0"/>
                </a:solidFill>
              </a:rPr>
              <a:t> Community to keep up-to-date </a:t>
            </a:r>
            <a:r>
              <a:rPr lang="en-US" sz="2000" dirty="0"/>
              <a:t>(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https://confluence.hl7.org/x/JQ7xB</a:t>
            </a:r>
            <a:r>
              <a:rPr lang="en-US" sz="2000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278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9F2307A-9783-493F-B188-F551BA2B6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6101" y="6440994"/>
            <a:ext cx="5496448" cy="413832"/>
          </a:xfrm>
        </p:spPr>
        <p:txBody>
          <a:bodyPr/>
          <a:lstStyle/>
          <a:p>
            <a:r>
              <a:rPr lang="en-US" dirty="0"/>
              <a:t>Gemini SES MDI SDPi+FHIR Project</a:t>
            </a:r>
          </a:p>
        </p:txBody>
      </p:sp>
      <p:pic>
        <p:nvPicPr>
          <p:cNvPr id="14" name="Picture 2" descr="Bildergebnis für fhir">
            <a:extLst>
              <a:ext uri="{FF2B5EF4-FFF2-40B4-BE49-F238E27FC236}">
                <a16:creationId xmlns:a16="http://schemas.microsoft.com/office/drawing/2014/main" id="{7249CB08-62FC-4201-B007-578DCF81E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97" y="440480"/>
            <a:ext cx="4111479" cy="9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ornet.org/wp-content/uploads/2019/04/SDC_black_600x600.jpg">
            <a:extLst>
              <a:ext uri="{FF2B5EF4-FFF2-40B4-BE49-F238E27FC236}">
                <a16:creationId xmlns:a16="http://schemas.microsoft.com/office/drawing/2014/main" id="{DF501A10-9995-4E9E-B383-AE5D7223F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3" b="26155"/>
          <a:stretch/>
        </p:blipFill>
        <p:spPr bwMode="auto">
          <a:xfrm>
            <a:off x="8707206" y="441710"/>
            <a:ext cx="2460997" cy="110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9F9B21B1-78D1-4557-A551-4ECF2D1D9314}"/>
              </a:ext>
            </a:extLst>
          </p:cNvPr>
          <p:cNvSpPr txBox="1">
            <a:spLocks/>
          </p:cNvSpPr>
          <p:nvPr/>
        </p:nvSpPr>
        <p:spPr>
          <a:xfrm>
            <a:off x="1064831" y="6013835"/>
            <a:ext cx="4111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FHIR is a trademark of Health Level 7, International.</a:t>
            </a:r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2830B081-398A-425E-8232-216E64E97ECB}"/>
              </a:ext>
            </a:extLst>
          </p:cNvPr>
          <p:cNvSpPr txBox="1">
            <a:spLocks/>
          </p:cNvSpPr>
          <p:nvPr/>
        </p:nvSpPr>
        <p:spPr>
          <a:xfrm>
            <a:off x="6238874" y="6013835"/>
            <a:ext cx="367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SDC is a registered trademark of OR.NET</a:t>
            </a:r>
          </a:p>
        </p:txBody>
      </p:sp>
      <p:pic>
        <p:nvPicPr>
          <p:cNvPr id="20" name="Picture 2" descr="https://ornet.org/wp-content/uploads/2019/04/Logo_gro%C3%9F.jpg">
            <a:extLst>
              <a:ext uri="{FF2B5EF4-FFF2-40B4-BE49-F238E27FC236}">
                <a16:creationId xmlns:a16="http://schemas.microsoft.com/office/drawing/2014/main" id="{90B40514-FF24-4A3A-A94E-F7DBF1D7D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023" y="5903097"/>
            <a:ext cx="2423977" cy="58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E06D206-129B-45F7-9F7D-FE93F4FF8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06383"/>
            <a:ext cx="12192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IHE-HL7 Gemini MDI SDPi+FHIR – 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i="1" dirty="0">
                <a:solidFill>
                  <a:srgbClr val="0070C0"/>
                </a:solidFill>
              </a:rPr>
              <a:t>Project Update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6BA54BC2-CD7A-4CFA-B37F-0FC1A06FB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33707"/>
            <a:ext cx="12192000" cy="1704014"/>
          </a:xfrm>
        </p:spPr>
        <p:txBody>
          <a:bodyPr>
            <a:normAutofit/>
          </a:bodyPr>
          <a:lstStyle/>
          <a:p>
            <a:r>
              <a:rPr lang="en-US" sz="2800" b="1" i="1" dirty="0">
                <a:solidFill>
                  <a:srgbClr val="0070C0"/>
                </a:solidFill>
              </a:rPr>
              <a:t>for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Joint IEEE / HL7 / IHE Working Group Meetings </a:t>
            </a:r>
          </a:p>
          <a:p>
            <a:r>
              <a:rPr lang="en-US" sz="2800" b="1" i="1" dirty="0">
                <a:solidFill>
                  <a:srgbClr val="FF0000"/>
                </a:solidFill>
              </a:rPr>
              <a:t>2021.05.26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FF249E-1C22-4FAE-B9BD-76CECEAFD610}"/>
              </a:ext>
            </a:extLst>
          </p:cNvPr>
          <p:cNvGrpSpPr/>
          <p:nvPr/>
        </p:nvGrpSpPr>
        <p:grpSpPr>
          <a:xfrm>
            <a:off x="2914581" y="5085346"/>
            <a:ext cx="6359488" cy="897050"/>
            <a:chOff x="2271937" y="5006047"/>
            <a:chExt cx="6359488" cy="897050"/>
          </a:xfrm>
        </p:grpSpPr>
        <p:pic>
          <p:nvPicPr>
            <p:cNvPr id="22" name="Picture 2" descr="Image result for iec logo">
              <a:extLst>
                <a:ext uri="{FF2B5EF4-FFF2-40B4-BE49-F238E27FC236}">
                  <a16:creationId xmlns:a16="http://schemas.microsoft.com/office/drawing/2014/main" id="{04EBF6BE-B5AC-4436-92CD-4393685176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9585" y="5058422"/>
              <a:ext cx="804863" cy="804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Image result for ieee logo">
              <a:extLst>
                <a:ext uri="{FF2B5EF4-FFF2-40B4-BE49-F238E27FC236}">
                  <a16:creationId xmlns:a16="http://schemas.microsoft.com/office/drawing/2014/main" id="{BE5DA15F-F5E1-4F23-B167-B81B57DDB7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278"/>
            <a:stretch/>
          </p:blipFill>
          <p:spPr bwMode="auto">
            <a:xfrm>
              <a:off x="2271937" y="5006047"/>
              <a:ext cx="1436915" cy="89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01BB44A9-FF44-4161-9339-33CE81C0D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5229" y="5040827"/>
              <a:ext cx="1997979" cy="848121"/>
            </a:xfrm>
            <a:prstGeom prst="rect">
              <a:avLst/>
            </a:prstGeom>
          </p:spPr>
        </p:pic>
        <p:pic>
          <p:nvPicPr>
            <p:cNvPr id="10" name="Picture 9" descr="A picture containing building, light, window&#10;&#10;Description automatically generated">
              <a:extLst>
                <a:ext uri="{FF2B5EF4-FFF2-40B4-BE49-F238E27FC236}">
                  <a16:creationId xmlns:a16="http://schemas.microsoft.com/office/drawing/2014/main" id="{4C4C7504-6B0E-4F41-AF7A-A8B60FFC5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0825" y="5062455"/>
              <a:ext cx="990600" cy="804863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7430611-FFAE-4D7D-8207-A5CFBD5CC5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63" y="523333"/>
            <a:ext cx="2460997" cy="89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D774A9-FB1F-4308-8CA6-33E62996D4EE}"/>
              </a:ext>
            </a:extLst>
          </p:cNvPr>
          <p:cNvSpPr txBox="1"/>
          <p:nvPr/>
        </p:nvSpPr>
        <p:spPr>
          <a:xfrm rot="18819073">
            <a:off x="-470272" y="3874975"/>
            <a:ext cx="5115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b="1" dirty="0">
                <a:solidFill>
                  <a:srgbClr val="FF0000"/>
                </a:solidFill>
              </a:rPr>
              <a:t>Watch</a:t>
            </a:r>
            <a:r>
              <a:rPr lang="en-US" dirty="0">
                <a:solidFill>
                  <a:srgbClr val="FF0000"/>
                </a:solidFill>
              </a:rPr>
              <a:t>” the project from it’s </a:t>
            </a:r>
            <a:r>
              <a:rPr lang="en-US" b="1" dirty="0">
                <a:solidFill>
                  <a:srgbClr val="FF0000"/>
                </a:solidFill>
              </a:rPr>
              <a:t>HL7 Confluence home: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https://confluence.hl7.org/x/Xzf9Aw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1518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2C020-8250-4FD3-8F5B-2F70B821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054747"/>
            <a:ext cx="11923773" cy="806450"/>
          </a:xfrm>
        </p:spPr>
        <p:txBody>
          <a:bodyPr/>
          <a:lstStyle/>
          <a:p>
            <a:r>
              <a:rPr lang="en-US" dirty="0"/>
              <a:t>Gemini SES MDI using SDPi+FHIR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680B0-22AE-41A6-941B-08903918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C2E69D-70F9-49AE-A92E-4E9896FD6F87}"/>
              </a:ext>
            </a:extLst>
          </p:cNvPr>
          <p:cNvSpPr txBox="1">
            <a:spLocks/>
          </p:cNvSpPr>
          <p:nvPr/>
        </p:nvSpPr>
        <p:spPr>
          <a:xfrm>
            <a:off x="581025" y="2946846"/>
            <a:ext cx="11610974" cy="55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70C0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Project progress since January ’21 – Overview</a:t>
            </a:r>
            <a:endParaRPr lang="en-US" i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7EE37E-38E3-4C05-A160-D2C7BF8D6C36}"/>
              </a:ext>
            </a:extLst>
          </p:cNvPr>
          <p:cNvSpPr txBox="1">
            <a:spLocks/>
          </p:cNvSpPr>
          <p:nvPr/>
        </p:nvSpPr>
        <p:spPr>
          <a:xfrm>
            <a:off x="581023" y="3800453"/>
            <a:ext cx="11610974" cy="55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70C0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Confluence Tours – Review of Recently Created / Updated Content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D83AC7B-6BAF-486C-9057-CD6EC9851224}"/>
              </a:ext>
            </a:extLst>
          </p:cNvPr>
          <p:cNvSpPr txBox="1">
            <a:spLocks/>
          </p:cNvSpPr>
          <p:nvPr/>
        </p:nvSpPr>
        <p:spPr>
          <a:xfrm>
            <a:off x="581023" y="4650978"/>
            <a:ext cx="11610974" cy="55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0070C0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Program Planning &amp; Outlook for remainder of 2021  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8E2339F-0840-4977-995C-6AD79AF91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86" y="119415"/>
            <a:ext cx="4277332" cy="2492895"/>
          </a:xfrm>
          <a:prstGeom prst="rect">
            <a:avLst/>
          </a:prstGeom>
        </p:spPr>
      </p:pic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FAD1271F-310D-4A89-A0B2-9E734837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6101" y="6440994"/>
            <a:ext cx="5496448" cy="413832"/>
          </a:xfrm>
        </p:spPr>
        <p:txBody>
          <a:bodyPr/>
          <a:lstStyle/>
          <a:p>
            <a:r>
              <a:rPr lang="en-US" dirty="0"/>
              <a:t>Gemini SES MDI SDPi+FHIR Project</a:t>
            </a:r>
          </a:p>
        </p:txBody>
      </p:sp>
    </p:spTree>
    <p:extLst>
      <p:ext uri="{BB962C8B-B14F-4D97-AF65-F5344CB8AC3E}">
        <p14:creationId xmlns:p14="http://schemas.microsoft.com/office/powerpoint/2010/main" val="235396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BAB3-FC2B-4EDF-81B1-04882F86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1795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Gemini SES MDI / SDPi+FHIR – Year 3 Progress – January to May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8EF34-0F94-42A6-A251-D037D2CDB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have been the primary activity threads since the January 2021 working group meetings?  [Are we there yet … are we there yet …]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DFBDE-DFB6-4AB1-B4DE-DA6B2C96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Gemini SES MDI SDPi+FHIR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AA3B-90CA-4F4A-82C4-C1FFD9C6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55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67CA-DBAD-4C50-93DC-EBE2FC24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Gemini </a:t>
            </a:r>
            <a:r>
              <a:rPr lang="en-US" dirty="0" err="1">
                <a:solidFill>
                  <a:srgbClr val="0070C0"/>
                </a:solidFill>
              </a:rPr>
              <a:t>SDPi+FHIR</a:t>
            </a:r>
            <a:r>
              <a:rPr lang="en-US" dirty="0">
                <a:solidFill>
                  <a:srgbClr val="0070C0"/>
                </a:solidFill>
              </a:rPr>
              <a:t> – 2021.01 Update:  Progress?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76351-2771-4DA6-94E4-1DF1D224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C67DA98-3DB0-4FC9-BDDF-3A2E143AA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25" y="828676"/>
            <a:ext cx="8879750" cy="538521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FD2B6C-8013-45CA-B660-4FC452B1A148}"/>
              </a:ext>
            </a:extLst>
          </p:cNvPr>
          <p:cNvSpPr txBox="1"/>
          <p:nvPr/>
        </p:nvSpPr>
        <p:spPr>
          <a:xfrm>
            <a:off x="1228397" y="6211669"/>
            <a:ext cx="1096360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See January ‘21 Update for Year 1 &amp; 2 Recap &amp; Year 3 Planning  </a:t>
            </a:r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dirty="0"/>
              <a:t>									(</a:t>
            </a:r>
            <a:r>
              <a:rPr lang="en-US" dirty="0">
                <a:hlinkClick r:id="rId3"/>
              </a:rPr>
              <a:t>https://bit.ly/3oM3yaa</a:t>
            </a:r>
            <a:r>
              <a:rPr lang="en-US" dirty="0"/>
              <a:t> or </a:t>
            </a:r>
            <a:r>
              <a:rPr lang="en-US" dirty="0">
                <a:hlinkClick r:id="rId4"/>
              </a:rPr>
              <a:t>https://confluence.hl7.org/x/Xzf9Aw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3287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67CA-DBAD-4C50-93DC-EBE2FC24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Gemini </a:t>
            </a:r>
            <a:r>
              <a:rPr lang="en-US" dirty="0" err="1">
                <a:solidFill>
                  <a:srgbClr val="0070C0"/>
                </a:solidFill>
              </a:rPr>
              <a:t>SDPi+FHIR</a:t>
            </a:r>
            <a:r>
              <a:rPr lang="en-US" dirty="0">
                <a:solidFill>
                  <a:srgbClr val="0070C0"/>
                </a:solidFill>
              </a:rPr>
              <a:t> – 2021.01 Update:  Progress?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76351-2771-4DA6-94E4-1DF1D224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BF45D146-62D0-47B5-B42B-514A45AF3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97" y="659118"/>
            <a:ext cx="6735636" cy="3858381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1BD974A4-BF2A-45C9-861C-3A41F57EC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405" y="2923086"/>
            <a:ext cx="6699894" cy="3858381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9B2B82-DDFD-4E68-A9CD-5096664D2AC6}"/>
              </a:ext>
            </a:extLst>
          </p:cNvPr>
          <p:cNvSpPr txBox="1"/>
          <p:nvPr/>
        </p:nvSpPr>
        <p:spPr>
          <a:xfrm>
            <a:off x="838199" y="5154391"/>
            <a:ext cx="3671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See “Confluence Tours” for specific progress details</a:t>
            </a:r>
          </a:p>
        </p:txBody>
      </p:sp>
    </p:spTree>
    <p:extLst>
      <p:ext uri="{BB962C8B-B14F-4D97-AF65-F5344CB8AC3E}">
        <p14:creationId xmlns:p14="http://schemas.microsoft.com/office/powerpoint/2010/main" val="190810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67CA-DBAD-4C50-93DC-EBE2FC24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226"/>
            <a:ext cx="11353799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Gemini </a:t>
            </a:r>
            <a:r>
              <a:rPr lang="en-US" dirty="0" err="1">
                <a:solidFill>
                  <a:srgbClr val="0070C0"/>
                </a:solidFill>
              </a:rPr>
              <a:t>SDPi+FHIR</a:t>
            </a:r>
            <a:r>
              <a:rPr lang="en-US" dirty="0">
                <a:solidFill>
                  <a:srgbClr val="0070C0"/>
                </a:solidFill>
              </a:rPr>
              <a:t> – 2021.01 Update:  Progress?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76351-2771-4DA6-94E4-1DF1D224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FB94FC-0674-4773-A48F-454D5F8B8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77" y="3076259"/>
            <a:ext cx="4696040" cy="292486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E7AC65-4F2D-47E3-9D30-4F26F90C3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82" y="1187525"/>
            <a:ext cx="4696040" cy="293945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293491-6DF3-4D34-8E9C-D2F131F0D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45" y="3899825"/>
            <a:ext cx="4696040" cy="2867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47F42A-4DBC-441C-99D0-3BBEFC275AA1}"/>
              </a:ext>
            </a:extLst>
          </p:cNvPr>
          <p:cNvSpPr txBox="1"/>
          <p:nvPr/>
        </p:nvSpPr>
        <p:spPr>
          <a:xfrm>
            <a:off x="9781522" y="1623527"/>
            <a:ext cx="241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Now:  RI-TF-CA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E0A7AD-3589-4F7D-924A-58873D3FDC96}"/>
              </a:ext>
            </a:extLst>
          </p:cNvPr>
          <p:cNvCxnSpPr>
            <a:cxnSpLocks/>
          </p:cNvCxnSpPr>
          <p:nvPr/>
        </p:nvCxnSpPr>
        <p:spPr>
          <a:xfrm flipH="1">
            <a:off x="9399037" y="1897224"/>
            <a:ext cx="528734" cy="2674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DB712C-8145-49C9-BEF4-3A7E4E54F1C5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9927771" y="2085192"/>
            <a:ext cx="1058990" cy="22906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A3B1CC5-ABB7-439A-8C21-758C1761F71B}"/>
              </a:ext>
            </a:extLst>
          </p:cNvPr>
          <p:cNvSpPr txBox="1"/>
          <p:nvPr/>
        </p:nvSpPr>
        <p:spPr>
          <a:xfrm>
            <a:off x="261188" y="2085192"/>
            <a:ext cx="3869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Now:  Monitoring … </a:t>
            </a:r>
            <a:r>
              <a:rPr lang="en-US" sz="2400" b="1" dirty="0" err="1">
                <a:solidFill>
                  <a:srgbClr val="FF0000"/>
                </a:solidFill>
              </a:rPr>
              <a:t>kinda</a:t>
            </a:r>
            <a:r>
              <a:rPr lang="en-US" sz="2400" b="1" dirty="0">
                <a:solidFill>
                  <a:srgbClr val="FF0000"/>
                </a:solidFill>
              </a:rPr>
              <a:t> …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408F4B4-1B47-4BCE-B30B-C4248693650D}"/>
              </a:ext>
            </a:extLst>
          </p:cNvPr>
          <p:cNvCxnSpPr>
            <a:cxnSpLocks/>
          </p:cNvCxnSpPr>
          <p:nvPr/>
        </p:nvCxnSpPr>
        <p:spPr>
          <a:xfrm>
            <a:off x="1642188" y="2563799"/>
            <a:ext cx="553696" cy="11808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67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BAB3-FC2B-4EDF-81B1-04882F86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1360150" cy="219170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Confluence Tours:  </a:t>
            </a:r>
            <a:r>
              <a:rPr lang="en-US" b="1" i="1" dirty="0">
                <a:solidFill>
                  <a:srgbClr val="0070C0"/>
                </a:solidFill>
              </a:rPr>
              <a:t>Review of Recently Created / Updated </a:t>
            </a:r>
            <a:r>
              <a:rPr lang="en-US" b="1" i="1" dirty="0" err="1">
                <a:solidFill>
                  <a:srgbClr val="0070C0"/>
                </a:solidFill>
              </a:rPr>
              <a:t>SDPi+FHIR</a:t>
            </a:r>
            <a:r>
              <a:rPr lang="en-US" b="1" i="1" dirty="0">
                <a:solidFill>
                  <a:srgbClr val="0070C0"/>
                </a:solidFill>
              </a:rPr>
              <a:t> Content </a:t>
            </a:r>
            <a:br>
              <a:rPr lang="en-US" b="1" dirty="0">
                <a:solidFill>
                  <a:srgbClr val="0070C0"/>
                </a:solidFill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8EF34-0F94-42A6-A251-D037D2CDB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Guided journey through the Gemini </a:t>
            </a:r>
            <a:r>
              <a:rPr lang="en-US" dirty="0" err="1"/>
              <a:t>SDPi+FHIR</a:t>
            </a:r>
            <a:r>
              <a:rPr lang="en-US" dirty="0"/>
              <a:t> confluence pages focusing on the major destinations … while watching out for the “Under Construction” stretches along the way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DFBDE-DFB6-4AB1-B4DE-DA6B2C96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Gemini SES MDI SDPi+FHIR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AA3B-90CA-4F4A-82C4-C1FFD9C6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48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93F8-3829-4D20-8558-94E16717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819"/>
            <a:ext cx="11353800" cy="806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Gemini </a:t>
            </a:r>
            <a:r>
              <a:rPr lang="en-US" dirty="0" err="1">
                <a:solidFill>
                  <a:srgbClr val="0070C0"/>
                </a:solidFill>
              </a:rPr>
              <a:t>SDPi</a:t>
            </a:r>
            <a:r>
              <a:rPr lang="en-US" dirty="0">
                <a:solidFill>
                  <a:srgbClr val="0070C0"/>
                </a:solidFill>
              </a:rPr>
              <a:t>-FHIR Confluence Tours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CFBC5-2606-4410-8A73-816F486E8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0A2280B9-F826-4628-A828-C03DF5D38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6101" y="6440994"/>
            <a:ext cx="5496448" cy="413832"/>
          </a:xfrm>
        </p:spPr>
        <p:txBody>
          <a:bodyPr/>
          <a:lstStyle/>
          <a:p>
            <a:r>
              <a:rPr lang="fr-FR" dirty="0"/>
              <a:t>Gemini SES MDI </a:t>
            </a:r>
            <a:r>
              <a:rPr lang="fr-FR" dirty="0" err="1"/>
              <a:t>SDPi+FHIR</a:t>
            </a:r>
            <a:r>
              <a:rPr lang="fr-FR" dirty="0"/>
              <a:t>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6B028-1353-4552-B526-03C96D53C34A}"/>
              </a:ext>
            </a:extLst>
          </p:cNvPr>
          <p:cNvSpPr txBox="1"/>
          <p:nvPr/>
        </p:nvSpPr>
        <p:spPr>
          <a:xfrm>
            <a:off x="1256516" y="5663805"/>
            <a:ext cx="1093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Education Pages </a:t>
            </a:r>
            <a:r>
              <a:rPr lang="en-US" sz="2000" dirty="0"/>
              <a:t>(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https://confluence.hl7.org/x/aojGBg</a:t>
            </a:r>
            <a:r>
              <a:rPr lang="en-US" dirty="0"/>
              <a:t>)</a:t>
            </a:r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0457D6-C57D-424A-B436-F364DD00A992}"/>
              </a:ext>
            </a:extLst>
          </p:cNvPr>
          <p:cNvSpPr txBox="1"/>
          <p:nvPr/>
        </p:nvSpPr>
        <p:spPr>
          <a:xfrm>
            <a:off x="1256523" y="1477039"/>
            <a:ext cx="1093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RI-TF-CA Coordinated Focus </a:t>
            </a:r>
            <a:r>
              <a:rPr lang="en-US" sz="2000" dirty="0"/>
              <a:t>(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https://confluence.hl7.org/x/KA7xB</a:t>
            </a:r>
            <a:r>
              <a:rPr lang="en-US" sz="2000" dirty="0"/>
              <a:t>)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D912D6-2EA2-4BCB-95E2-B943C7C0B32C}"/>
              </a:ext>
            </a:extLst>
          </p:cNvPr>
          <p:cNvSpPr txBox="1"/>
          <p:nvPr/>
        </p:nvSpPr>
        <p:spPr>
          <a:xfrm>
            <a:off x="1256522" y="1938704"/>
            <a:ext cx="1093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MBSE / </a:t>
            </a:r>
            <a:r>
              <a:rPr lang="en-US" sz="2400" b="1" dirty="0" err="1">
                <a:solidFill>
                  <a:srgbClr val="0070C0"/>
                </a:solidFill>
              </a:rPr>
              <a:t>SysML</a:t>
            </a:r>
            <a:r>
              <a:rPr lang="en-US" sz="2400" b="1" dirty="0">
                <a:solidFill>
                  <a:srgbClr val="0070C0"/>
                </a:solidFill>
              </a:rPr>
              <a:t> / Cameo Pilot </a:t>
            </a:r>
            <a:r>
              <a:rPr lang="en-US" sz="2000" dirty="0"/>
              <a:t>(</a:t>
            </a:r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https://confluence.hl7.org/x/YAZxBg</a:t>
            </a:r>
            <a:r>
              <a:rPr lang="en-US" sz="2000" dirty="0"/>
              <a:t>)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C4D4D-A753-4AFE-861B-BB892A6FA858}"/>
              </a:ext>
            </a:extLst>
          </p:cNvPr>
          <p:cNvSpPr txBox="1"/>
          <p:nvPr/>
        </p:nvSpPr>
        <p:spPr>
          <a:xfrm>
            <a:off x="1256521" y="2400369"/>
            <a:ext cx="1093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FDA ASCA &amp; IHE CA Pilot </a:t>
            </a:r>
            <a:r>
              <a:rPr lang="en-US" sz="2000" dirty="0"/>
              <a:t>(</a:t>
            </a:r>
            <a:r>
              <a:rPr lang="en-US" sz="2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https://confluence.hl7.org/x/VouHBg</a:t>
            </a:r>
            <a:r>
              <a:rPr lang="en-US" sz="2000" dirty="0"/>
              <a:t>)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9A6F3-B60A-4BAA-9909-D33044811B5A}"/>
              </a:ext>
            </a:extLst>
          </p:cNvPr>
          <p:cNvSpPr txBox="1"/>
          <p:nvPr/>
        </p:nvSpPr>
        <p:spPr>
          <a:xfrm>
            <a:off x="1256523" y="2859164"/>
            <a:ext cx="1093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Requirements Interoperability Pilot </a:t>
            </a:r>
            <a:r>
              <a:rPr lang="en-US" dirty="0"/>
              <a:t>(… </a:t>
            </a: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https://confluence.hl7.org/x/oJGHBg</a:t>
            </a:r>
            <a:r>
              <a:rPr lang="en-US" dirty="0"/>
              <a:t>)</a:t>
            </a:r>
            <a:r>
              <a:rPr lang="en-US" b="1" dirty="0"/>
              <a:t> </a:t>
            </a:r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C0C25-048E-4D63-9972-14C4B9ED7BAF}"/>
              </a:ext>
            </a:extLst>
          </p:cNvPr>
          <p:cNvSpPr txBox="1"/>
          <p:nvPr/>
        </p:nvSpPr>
        <p:spPr>
          <a:xfrm>
            <a:off x="1256523" y="3320829"/>
            <a:ext cx="1093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Topics of Interest continue to expand </a:t>
            </a:r>
            <a:r>
              <a:rPr lang="en-US" sz="2000" dirty="0"/>
              <a:t>(</a:t>
            </a:r>
            <a:r>
              <a:rPr lang="en-US" sz="2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https://confluence.hl7.org/x/0yPxB</a:t>
            </a:r>
            <a:r>
              <a:rPr lang="en-US" sz="2000" dirty="0"/>
              <a:t>)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8E76F3-DD8D-4A0F-9291-27ECDC631409}"/>
              </a:ext>
            </a:extLst>
          </p:cNvPr>
          <p:cNvSpPr txBox="1"/>
          <p:nvPr/>
        </p:nvSpPr>
        <p:spPr>
          <a:xfrm>
            <a:off x="1256523" y="3779624"/>
            <a:ext cx="1093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Device Specializations home </a:t>
            </a:r>
            <a:r>
              <a:rPr lang="en-US" sz="2000" dirty="0"/>
              <a:t>(</a:t>
            </a: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https://confluence.hl7.org/x/wZqfBg</a:t>
            </a:r>
            <a:r>
              <a:rPr lang="en-US" dirty="0"/>
              <a:t>)</a:t>
            </a:r>
            <a:r>
              <a:rPr lang="en-US" b="1" dirty="0"/>
              <a:t> 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9BA1C5-53AA-4DB4-AF90-1383051EBC39}"/>
              </a:ext>
            </a:extLst>
          </p:cNvPr>
          <p:cNvSpPr txBox="1"/>
          <p:nvPr/>
        </p:nvSpPr>
        <p:spPr>
          <a:xfrm>
            <a:off x="1256520" y="4238419"/>
            <a:ext cx="1093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IHE SDC/</a:t>
            </a:r>
            <a:r>
              <a:rPr lang="en-US" sz="2400" b="1" dirty="0" err="1">
                <a:solidFill>
                  <a:srgbClr val="0070C0"/>
                </a:solidFill>
              </a:rPr>
              <a:t>SDPi</a:t>
            </a:r>
            <a:r>
              <a:rPr lang="en-US" sz="2400" b="1" dirty="0">
                <a:solidFill>
                  <a:srgbClr val="0070C0"/>
                </a:solidFill>
              </a:rPr>
              <a:t> PAT events </a:t>
            </a:r>
            <a:r>
              <a:rPr lang="en-US" sz="2000" dirty="0"/>
              <a:t>(</a:t>
            </a:r>
            <a:r>
              <a:rPr lang="en-US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https://confluence.hl7.org/x/09R7BQ</a:t>
            </a:r>
            <a:r>
              <a:rPr lang="en-US" dirty="0"/>
              <a:t>)</a:t>
            </a:r>
            <a:r>
              <a:rPr lang="en-US" b="1" dirty="0"/>
              <a:t> </a:t>
            </a:r>
            <a:endParaRPr 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839C5-DF99-4909-92A2-91656E099C15}"/>
              </a:ext>
            </a:extLst>
          </p:cNvPr>
          <p:cNvSpPr txBox="1"/>
          <p:nvPr/>
        </p:nvSpPr>
        <p:spPr>
          <a:xfrm>
            <a:off x="1256517" y="4694344"/>
            <a:ext cx="1093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HL7 FHIR CAT “Isolation </a:t>
            </a:r>
            <a:r>
              <a:rPr lang="en-US" sz="2400" b="1" dirty="0" err="1">
                <a:solidFill>
                  <a:srgbClr val="0070C0"/>
                </a:solidFill>
              </a:rPr>
              <a:t>PoC</a:t>
            </a:r>
            <a:r>
              <a:rPr lang="en-US" sz="2400" b="1" dirty="0">
                <a:solidFill>
                  <a:srgbClr val="0070C0"/>
                </a:solidFill>
              </a:rPr>
              <a:t>” events </a:t>
            </a:r>
            <a:r>
              <a:rPr lang="en-US" dirty="0"/>
              <a:t>(</a:t>
            </a:r>
            <a:r>
              <a:rPr lang="en-US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https://confluence.hl7.org/x/m2PPBQ</a:t>
            </a:r>
            <a:r>
              <a:rPr lang="en-US" dirty="0"/>
              <a:t>)</a:t>
            </a:r>
            <a:r>
              <a:rPr lang="en-US" b="1" dirty="0"/>
              <a:t> </a:t>
            </a:r>
            <a:endParaRPr 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ABA0C-7CD8-4A22-ADAA-AF44C0E0140F}"/>
              </a:ext>
            </a:extLst>
          </p:cNvPr>
          <p:cNvSpPr txBox="1"/>
          <p:nvPr/>
        </p:nvSpPr>
        <p:spPr>
          <a:xfrm>
            <a:off x="1256523" y="5147547"/>
            <a:ext cx="1093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0070C0"/>
                </a:solidFill>
              </a:rPr>
              <a:t>MDIRA Profile home </a:t>
            </a:r>
            <a:r>
              <a:rPr lang="en-US" dirty="0"/>
              <a:t>(</a:t>
            </a:r>
            <a:r>
              <a:rPr lang="en-US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https://confluence.hl7.org/x/4Y_HBg</a:t>
            </a:r>
            <a:r>
              <a:rPr lang="en-US" dirty="0"/>
              <a:t>)</a:t>
            </a:r>
            <a:r>
              <a:rPr lang="en-US" b="1" dirty="0"/>
              <a:t> 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02D6C9-4C43-4460-A68F-8E6A56466E51}"/>
              </a:ext>
            </a:extLst>
          </p:cNvPr>
          <p:cNvSpPr txBox="1"/>
          <p:nvPr/>
        </p:nvSpPr>
        <p:spPr>
          <a:xfrm rot="1332533">
            <a:off x="7600153" y="1504168"/>
            <a:ext cx="4798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All work-in-progress … contribute!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72C314-5B0B-40DE-80B8-CE5CF3DA391C}"/>
              </a:ext>
            </a:extLst>
          </p:cNvPr>
          <p:cNvSpPr txBox="1"/>
          <p:nvPr/>
        </p:nvSpPr>
        <p:spPr>
          <a:xfrm rot="16200000">
            <a:off x="-2060016" y="3759042"/>
            <a:ext cx="558861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“Watch” any confluence page for updates!</a:t>
            </a:r>
          </a:p>
        </p:txBody>
      </p:sp>
    </p:spTree>
    <p:extLst>
      <p:ext uri="{BB962C8B-B14F-4D97-AF65-F5344CB8AC3E}">
        <p14:creationId xmlns:p14="http://schemas.microsoft.com/office/powerpoint/2010/main" val="332699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4" grpId="0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BAB3-FC2B-4EDF-81B1-04882F86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17951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Program Planning &amp; 			Outlook for remainder of 2021</a:t>
            </a: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8EF34-0F94-42A6-A251-D037D2CDB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As we near the midpoint of 2021, what will be the focus for the 2</a:t>
            </a:r>
            <a:r>
              <a:rPr lang="en-US" sz="2800" baseline="30000" dirty="0"/>
              <a:t>nd</a:t>
            </a:r>
            <a:r>
              <a:rPr lang="en-US" sz="2800" dirty="0"/>
              <a:t> half of the year and into 2022?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DFBDE-DFB6-4AB1-B4DE-DA6B2C96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Gemini SES MDI SDPi+FHIR 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AA3B-90CA-4F4A-82C4-C1FFD9C6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13E8-E2F1-42A7-A4D7-4750DA1EC7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56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57780</TotalTime>
  <Words>737</Words>
  <Application>Microsoft Office PowerPoint</Application>
  <PresentationFormat>Widescreen</PresentationFormat>
  <Paragraphs>72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IHE-HL7 Gemini MDI SDPi+FHIR –  Project Update</vt:lpstr>
      <vt:lpstr>Gemini SES MDI using SDPi+FHIR</vt:lpstr>
      <vt:lpstr>Gemini SES MDI / SDPi+FHIR – Year 3 Progress – January to May</vt:lpstr>
      <vt:lpstr>Gemini SDPi+FHIR – 2021.01 Update:  Progress?</vt:lpstr>
      <vt:lpstr>Gemini SDPi+FHIR – 2021.01 Update:  Progress?</vt:lpstr>
      <vt:lpstr>Gemini SDPi+FHIR – 2021.01 Update:  Progress?</vt:lpstr>
      <vt:lpstr>Confluence Tours:  Review of Recently Created / Updated SDPi+FHIR Content  </vt:lpstr>
      <vt:lpstr>Gemini SDPi-FHIR Confluence Tours …</vt:lpstr>
      <vt:lpstr>Program Planning &amp;    Outlook for remainder of 2021</vt:lpstr>
      <vt:lpstr>Gemini SDPi+FHIR:  Planning 2021 &amp; Beyond</vt:lpstr>
      <vt:lpstr>IHE-HL7 Gemini MDI SDPi+FHIR –  Project Update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HL7-IHE Gemini SES MDI using SDC/SDPi+FHIR </dc:title>
  <dc:creator>Todd Cooper</dc:creator>
  <cp:keywords>IEEE 11073 SDC, HL7 FHIR, IHE SDPi Safe Effective Secure, Medical Device Interoperability</cp:keywords>
  <cp:lastModifiedBy>Todd Cooper</cp:lastModifiedBy>
  <cp:revision>618</cp:revision>
  <cp:lastPrinted>2020-07-06T13:59:03Z</cp:lastPrinted>
  <dcterms:created xsi:type="dcterms:W3CDTF">2020-04-13T18:21:36Z</dcterms:created>
  <dcterms:modified xsi:type="dcterms:W3CDTF">2021-05-27T18:16:50Z</dcterms:modified>
</cp:coreProperties>
</file>